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2918400" cy="43891200"/>
  <p:notesSz cx="6858000" cy="9144000"/>
  <p:defaultTextStyle>
    <a:defPPr>
      <a:defRPr lang="en-US"/>
    </a:defPPr>
    <a:lvl1pPr algn="l" rtl="0" fontAlgn="base">
      <a:spcBef>
        <a:spcPct val="0"/>
      </a:spcBef>
      <a:spcAft>
        <a:spcPct val="0"/>
      </a:spcAft>
      <a:defRPr sz="2400" kern="1200">
        <a:solidFill>
          <a:srgbClr val="FFFF00"/>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5pPr>
    <a:lvl6pPr marL="2286000" algn="l" defTabSz="914400" rtl="0" eaLnBrk="1" latinLnBrk="0" hangingPunct="1">
      <a:defRPr sz="2400" kern="1200">
        <a:solidFill>
          <a:srgbClr val="FFFF00"/>
        </a:solidFill>
        <a:latin typeface="Times New Roman" pitchFamily="18" charset="0"/>
        <a:ea typeface="MS PGothic" pitchFamily="34" charset="-128"/>
        <a:cs typeface="+mn-cs"/>
      </a:defRPr>
    </a:lvl6pPr>
    <a:lvl7pPr marL="2743200" algn="l" defTabSz="914400" rtl="0" eaLnBrk="1" latinLnBrk="0" hangingPunct="1">
      <a:defRPr sz="2400" kern="1200">
        <a:solidFill>
          <a:srgbClr val="FFFF00"/>
        </a:solidFill>
        <a:latin typeface="Times New Roman" pitchFamily="18" charset="0"/>
        <a:ea typeface="MS PGothic" pitchFamily="34" charset="-128"/>
        <a:cs typeface="+mn-cs"/>
      </a:defRPr>
    </a:lvl7pPr>
    <a:lvl8pPr marL="3200400" algn="l" defTabSz="914400" rtl="0" eaLnBrk="1" latinLnBrk="0" hangingPunct="1">
      <a:defRPr sz="2400" kern="1200">
        <a:solidFill>
          <a:srgbClr val="FFFF00"/>
        </a:solidFill>
        <a:latin typeface="Times New Roman" pitchFamily="18" charset="0"/>
        <a:ea typeface="MS PGothic" pitchFamily="34" charset="-128"/>
        <a:cs typeface="+mn-cs"/>
      </a:defRPr>
    </a:lvl8pPr>
    <a:lvl9pPr marL="3657600" algn="l" defTabSz="914400" rtl="0" eaLnBrk="1" latinLnBrk="0" hangingPunct="1">
      <a:defRPr sz="2400" kern="1200">
        <a:solidFill>
          <a:srgbClr val="FFFF00"/>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47"/>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1" autoAdjust="0"/>
  </p:normalViewPr>
  <p:slideViewPr>
    <p:cSldViewPr>
      <p:cViewPr>
        <p:scale>
          <a:sx n="19" d="100"/>
          <a:sy n="19" d="100"/>
        </p:scale>
        <p:origin x="1452" y="30"/>
      </p:cViewPr>
      <p:guideLst>
        <p:guide orient="horz" pos="13824"/>
        <p:guide pos="10368"/>
      </p:guideLst>
    </p:cSldViewPr>
  </p:slideViewPr>
  <p:outlineViewPr>
    <p:cViewPr>
      <p:scale>
        <a:sx n="33" d="100"/>
        <a:sy n="33" d="100"/>
      </p:scale>
      <p:origin x="0" y="0"/>
    </p:cViewPr>
  </p:outlin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FD2312F-AFE4-4401-B902-B98E98972FDE}" type="slidenum">
              <a:rPr lang="en-US" altLang="en-US"/>
              <a:pPr>
                <a:defRPr/>
              </a:pPr>
              <a:t>‹#›</a:t>
            </a:fld>
            <a:endParaRPr lang="en-US" altLang="en-US"/>
          </a:p>
        </p:txBody>
      </p:sp>
    </p:spTree>
    <p:extLst>
      <p:ext uri="{BB962C8B-B14F-4D97-AF65-F5344CB8AC3E}">
        <p14:creationId xmlns:p14="http://schemas.microsoft.com/office/powerpoint/2010/main" val="936326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rgbClr val="FFFF00"/>
                </a:solidFill>
                <a:latin typeface="Times New Roman" pitchFamily="18" charset="0"/>
                <a:ea typeface="MS PGothic" pitchFamily="34" charset="-128"/>
              </a:defRPr>
            </a:lvl1pPr>
            <a:lvl2pPr marL="742950" indent="-285750" eaLnBrk="0" hangingPunct="0">
              <a:defRPr sz="2400">
                <a:solidFill>
                  <a:srgbClr val="FFFF00"/>
                </a:solidFill>
                <a:latin typeface="Times New Roman" pitchFamily="18" charset="0"/>
                <a:ea typeface="MS PGothic" pitchFamily="34" charset="-128"/>
              </a:defRPr>
            </a:lvl2pPr>
            <a:lvl3pPr marL="1143000" indent="-228600" eaLnBrk="0" hangingPunct="0">
              <a:defRPr sz="2400">
                <a:solidFill>
                  <a:srgbClr val="FFFF00"/>
                </a:solidFill>
                <a:latin typeface="Times New Roman" pitchFamily="18" charset="0"/>
                <a:ea typeface="MS PGothic" pitchFamily="34" charset="-128"/>
              </a:defRPr>
            </a:lvl3pPr>
            <a:lvl4pPr marL="1600200" indent="-228600" eaLnBrk="0" hangingPunct="0">
              <a:defRPr sz="2400">
                <a:solidFill>
                  <a:srgbClr val="FFFF00"/>
                </a:solidFill>
                <a:latin typeface="Times New Roman" pitchFamily="18" charset="0"/>
                <a:ea typeface="MS PGothic" pitchFamily="34" charset="-128"/>
              </a:defRPr>
            </a:lvl4pPr>
            <a:lvl5pPr marL="2057400" indent="-228600" eaLnBrk="0" hangingPunct="0">
              <a:defRPr sz="2400">
                <a:solidFill>
                  <a:srgbClr val="FFFF00"/>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9pPr>
          </a:lstStyle>
          <a:p>
            <a:pPr eaLnBrk="1" hangingPunct="1">
              <a:defRPr/>
            </a:pPr>
            <a:fld id="{01BC53C7-B86F-4165-97B0-19116387EB1B}" type="slidenum">
              <a:rPr lang="en-US" altLang="en-US" sz="1200" smtClean="0"/>
              <a:pPr eaLnBrk="1" hangingPunct="1">
                <a:defRPr/>
              </a:pPr>
              <a:t>1</a:t>
            </a:fld>
            <a:endParaRPr lang="en-US" altLang="en-US" sz="1200" smtClean="0"/>
          </a:p>
        </p:txBody>
      </p:sp>
      <p:sp>
        <p:nvSpPr>
          <p:cNvPr id="4098" name="Rectangle 2"/>
          <p:cNvSpPr>
            <a:spLocks noGrp="1" noRot="1" noChangeAspect="1" noChangeArrowheads="1" noTextEdit="1"/>
          </p:cNvSpPr>
          <p:nvPr>
            <p:ph type="sldImg"/>
          </p:nvPr>
        </p:nvSpPr>
        <p:spPr>
          <a:xfrm>
            <a:off x="2143125" y="685800"/>
            <a:ext cx="2571750" cy="3429000"/>
          </a:xfrm>
          <a:ln/>
          <a:extLst/>
        </p:spPr>
      </p:sp>
      <p:sp>
        <p:nvSpPr>
          <p:cNvPr id="4099" name="Rectangle 3"/>
          <p:cNvSpPr>
            <a:spLocks noGrp="1" noChangeArrowheads="1"/>
          </p:cNvSpPr>
          <p:nvPr>
            <p:ph type="body" idx="1"/>
          </p:nvPr>
        </p:nvSpPr>
        <p:spPr/>
        <p:txBody>
          <a:bodyPr/>
          <a:lstStyle/>
          <a:p>
            <a:pPr eaLnBrk="1" hangingPunct="1">
              <a:spcBef>
                <a:spcPct val="50000"/>
              </a:spcBef>
              <a:defRPr/>
            </a:pPr>
            <a:r>
              <a:rPr lang="en-US" sz="3600" b="1" dirty="0" smtClean="0">
                <a:latin typeface="Arial" charset="0"/>
                <a:ea typeface="ＭＳ Ｐゴシック" charset="0"/>
              </a:rPr>
              <a:t>Phase II:  </a:t>
            </a:r>
            <a:r>
              <a:rPr lang="en-US" sz="3600" dirty="0" smtClean="0">
                <a:latin typeface="Arial" charset="0"/>
                <a:ea typeface="ＭＳ Ｐゴシック" charset="0"/>
              </a:rPr>
              <a:t>In-depth assessment (similar to LEEDS) and information exchange with entire research group. Inform staff of support services, shared equipment, </a:t>
            </a:r>
            <a:r>
              <a:rPr lang="en-US" sz="3600" dirty="0" err="1" smtClean="0">
                <a:latin typeface="Arial" charset="0"/>
                <a:ea typeface="ＭＳ Ｐゴシック" charset="0"/>
              </a:rPr>
              <a:t>onservation</a:t>
            </a:r>
            <a:r>
              <a:rPr lang="en-US" sz="3600" dirty="0" smtClean="0">
                <a:latin typeface="Arial" charset="0"/>
                <a:ea typeface="ＭＳ Ｐゴシック" charset="0"/>
              </a:rPr>
              <a:t> impact, altered techniques or materials. Inquire: needs and concerns</a:t>
            </a:r>
          </a:p>
          <a:p>
            <a:pPr eaLnBrk="1" hangingPunct="1">
              <a:spcBef>
                <a:spcPct val="50000"/>
              </a:spcBef>
              <a:defRPr/>
            </a:pPr>
            <a:r>
              <a:rPr lang="en-US" sz="3600" b="1" dirty="0" smtClean="0">
                <a:latin typeface="Arial" charset="0"/>
                <a:ea typeface="ＭＳ Ｐゴシック" charset="0"/>
              </a:rPr>
              <a:t>Phase III:  </a:t>
            </a:r>
            <a:r>
              <a:rPr lang="en-US" sz="3600" dirty="0" smtClean="0">
                <a:latin typeface="Arial" charset="0"/>
                <a:ea typeface="ＭＳ Ｐゴシック" charset="0"/>
              </a:rPr>
              <a:t>Follow up</a:t>
            </a:r>
          </a:p>
          <a:p>
            <a:pPr eaLnBrk="1" hangingPunct="1">
              <a:defRPr/>
            </a:pPr>
            <a:endParaRPr lang="en-US" dirty="0" smtClean="0">
              <a:ea typeface="ＭＳ Ｐゴシック" charset="0"/>
            </a:endParaRPr>
          </a:p>
        </p:txBody>
      </p:sp>
    </p:spTree>
    <p:extLst>
      <p:ext uri="{BB962C8B-B14F-4D97-AF65-F5344CB8AC3E}">
        <p14:creationId xmlns:p14="http://schemas.microsoft.com/office/powerpoint/2010/main" val="46185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085"/>
            <a:ext cx="27980640" cy="940879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72153-DB0B-4872-958C-5E60C00E8DD2}" type="slidenum">
              <a:rPr lang="en-US" altLang="en-US"/>
              <a:pPr>
                <a:defRPr/>
              </a:pPr>
              <a:t>‹#›</a:t>
            </a:fld>
            <a:endParaRPr lang="en-US" altLang="en-US"/>
          </a:p>
        </p:txBody>
      </p:sp>
    </p:spTree>
    <p:extLst>
      <p:ext uri="{BB962C8B-B14F-4D97-AF65-F5344CB8AC3E}">
        <p14:creationId xmlns:p14="http://schemas.microsoft.com/office/powerpoint/2010/main" val="402397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9DF636-C83E-40B8-97B4-0012E4BF0676}" type="slidenum">
              <a:rPr lang="en-US" altLang="en-US"/>
              <a:pPr>
                <a:defRPr/>
              </a:pPr>
              <a:t>‹#›</a:t>
            </a:fld>
            <a:endParaRPr lang="en-US" altLang="en-US"/>
          </a:p>
        </p:txBody>
      </p:sp>
    </p:spTree>
    <p:extLst>
      <p:ext uri="{BB962C8B-B14F-4D97-AF65-F5344CB8AC3E}">
        <p14:creationId xmlns:p14="http://schemas.microsoft.com/office/powerpoint/2010/main" val="226797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4360" y="3901440"/>
            <a:ext cx="6995160" cy="351129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8880" y="3901440"/>
            <a:ext cx="20802600" cy="351129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717889-44F1-435E-8160-8DB34B16C081}" type="slidenum">
              <a:rPr lang="en-US" altLang="en-US"/>
              <a:pPr>
                <a:defRPr/>
              </a:pPr>
              <a:t>‹#›</a:t>
            </a:fld>
            <a:endParaRPr lang="en-US" altLang="en-US"/>
          </a:p>
        </p:txBody>
      </p:sp>
    </p:spTree>
    <p:extLst>
      <p:ext uri="{BB962C8B-B14F-4D97-AF65-F5344CB8AC3E}">
        <p14:creationId xmlns:p14="http://schemas.microsoft.com/office/powerpoint/2010/main" val="87091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AAB80-FF0C-4646-B4EE-739C3772B90D}" type="slidenum">
              <a:rPr lang="en-US" altLang="en-US"/>
              <a:pPr>
                <a:defRPr/>
              </a:pPr>
              <a:t>‹#›</a:t>
            </a:fld>
            <a:endParaRPr lang="en-US" altLang="en-US"/>
          </a:p>
        </p:txBody>
      </p:sp>
    </p:spTree>
    <p:extLst>
      <p:ext uri="{BB962C8B-B14F-4D97-AF65-F5344CB8AC3E}">
        <p14:creationId xmlns:p14="http://schemas.microsoft.com/office/powerpoint/2010/main" val="238531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3525"/>
            <a:ext cx="27980640" cy="871728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18602325"/>
            <a:ext cx="27980640"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D448C9-1C85-47BC-ABBE-93033C69D588}" type="slidenum">
              <a:rPr lang="en-US" altLang="en-US"/>
              <a:pPr>
                <a:defRPr/>
              </a:pPr>
              <a:t>‹#›</a:t>
            </a:fld>
            <a:endParaRPr lang="en-US" altLang="en-US"/>
          </a:p>
        </p:txBody>
      </p:sp>
    </p:spTree>
    <p:extLst>
      <p:ext uri="{BB962C8B-B14F-4D97-AF65-F5344CB8AC3E}">
        <p14:creationId xmlns:p14="http://schemas.microsoft.com/office/powerpoint/2010/main" val="340627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880" y="12681586"/>
            <a:ext cx="13898880" cy="263328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50640" y="12681586"/>
            <a:ext cx="13898880" cy="263328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6FE42E-CA84-453E-822E-A5C32CB99247}" type="slidenum">
              <a:rPr lang="en-US" altLang="en-US"/>
              <a:pPr>
                <a:defRPr/>
              </a:pPr>
              <a:t>‹#›</a:t>
            </a:fld>
            <a:endParaRPr lang="en-US" altLang="en-US"/>
          </a:p>
        </p:txBody>
      </p:sp>
    </p:spTree>
    <p:extLst>
      <p:ext uri="{BB962C8B-B14F-4D97-AF65-F5344CB8AC3E}">
        <p14:creationId xmlns:p14="http://schemas.microsoft.com/office/powerpoint/2010/main" val="181091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8316"/>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9824086"/>
            <a:ext cx="14544676" cy="40957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5921" y="13919836"/>
            <a:ext cx="14544676" cy="252869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1" y="9824086"/>
            <a:ext cx="14550390" cy="40957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091" y="13919836"/>
            <a:ext cx="14550390" cy="252869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E7A483-197A-4552-9934-05F92FAF0662}" type="slidenum">
              <a:rPr lang="en-US" altLang="en-US"/>
              <a:pPr>
                <a:defRPr/>
              </a:pPr>
              <a:t>‹#›</a:t>
            </a:fld>
            <a:endParaRPr lang="en-US" altLang="en-US"/>
          </a:p>
        </p:txBody>
      </p:sp>
    </p:spTree>
    <p:extLst>
      <p:ext uri="{BB962C8B-B14F-4D97-AF65-F5344CB8AC3E}">
        <p14:creationId xmlns:p14="http://schemas.microsoft.com/office/powerpoint/2010/main" val="359613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1919FF-CCA8-45AA-80EF-1EE23098502C}" type="slidenum">
              <a:rPr lang="en-US" altLang="en-US"/>
              <a:pPr>
                <a:defRPr/>
              </a:pPr>
              <a:t>‹#›</a:t>
            </a:fld>
            <a:endParaRPr lang="en-US" altLang="en-US"/>
          </a:p>
        </p:txBody>
      </p:sp>
    </p:spTree>
    <p:extLst>
      <p:ext uri="{BB962C8B-B14F-4D97-AF65-F5344CB8AC3E}">
        <p14:creationId xmlns:p14="http://schemas.microsoft.com/office/powerpoint/2010/main" val="33576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EC007F-0EF5-488C-8BAF-96D49320E7C4}" type="slidenum">
              <a:rPr lang="en-US" altLang="en-US"/>
              <a:pPr>
                <a:defRPr/>
              </a:pPr>
              <a:t>‹#›</a:t>
            </a:fld>
            <a:endParaRPr lang="en-US" altLang="en-US"/>
          </a:p>
        </p:txBody>
      </p:sp>
    </p:spTree>
    <p:extLst>
      <p:ext uri="{BB962C8B-B14F-4D97-AF65-F5344CB8AC3E}">
        <p14:creationId xmlns:p14="http://schemas.microsoft.com/office/powerpoint/2010/main" val="403204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46885"/>
            <a:ext cx="10829926" cy="743712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70180" y="1746885"/>
            <a:ext cx="18402300" cy="374599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0" y="9184005"/>
            <a:ext cx="10829926"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174EA8-FF76-4253-A7F8-007B661F22FD}" type="slidenum">
              <a:rPr lang="en-US" altLang="en-US"/>
              <a:pPr>
                <a:defRPr/>
              </a:pPr>
              <a:t>‹#›</a:t>
            </a:fld>
            <a:endParaRPr lang="en-US" altLang="en-US"/>
          </a:p>
        </p:txBody>
      </p:sp>
    </p:spTree>
    <p:extLst>
      <p:ext uri="{BB962C8B-B14F-4D97-AF65-F5344CB8AC3E}">
        <p14:creationId xmlns:p14="http://schemas.microsoft.com/office/powerpoint/2010/main" val="7135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6" y="30723840"/>
            <a:ext cx="19751040" cy="362712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2236" y="3922396"/>
            <a:ext cx="19751040" cy="26334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2236" y="34350960"/>
            <a:ext cx="19751040" cy="51511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E1ABA-CCEC-4595-9F9A-36E22DBA4173}" type="slidenum">
              <a:rPr lang="en-US" altLang="en-US"/>
              <a:pPr>
                <a:defRPr/>
              </a:pPr>
              <a:t>‹#›</a:t>
            </a:fld>
            <a:endParaRPr lang="en-US" altLang="en-US"/>
          </a:p>
        </p:txBody>
      </p:sp>
    </p:spTree>
    <p:extLst>
      <p:ext uri="{BB962C8B-B14F-4D97-AF65-F5344CB8AC3E}">
        <p14:creationId xmlns:p14="http://schemas.microsoft.com/office/powerpoint/2010/main" val="384396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9356" y="3901017"/>
            <a:ext cx="27979688"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469356" y="12680952"/>
            <a:ext cx="27979688" cy="2633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69356" y="39990185"/>
            <a:ext cx="6858000" cy="29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t" anchorCtr="0" compatLnSpc="1">
            <a:prstTxWarp prst="textNoShape">
              <a:avLst/>
            </a:prstTxWarp>
          </a:bodyPr>
          <a:lstStyle>
            <a:lvl1pPr defTabSz="3135313">
              <a:defRPr sz="4800">
                <a:solidFill>
                  <a:schemeClr val="tx1"/>
                </a:solidFill>
                <a:latin typeface="Times New Roman"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11246644" y="39990185"/>
            <a:ext cx="10425113" cy="29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t" anchorCtr="0" compatLnSpc="1">
            <a:prstTxWarp prst="textNoShape">
              <a:avLst/>
            </a:prstTxWarp>
          </a:bodyPr>
          <a:lstStyle>
            <a:lvl1pPr algn="ctr" defTabSz="3135313">
              <a:defRPr sz="4800">
                <a:solidFill>
                  <a:schemeClr val="tx1"/>
                </a:solidFill>
                <a:latin typeface="Times New Roman"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23591044" y="39990185"/>
            <a:ext cx="6858000" cy="29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t" anchorCtr="0" compatLnSpc="1">
            <a:prstTxWarp prst="textNoShape">
              <a:avLst/>
            </a:prstTxWarp>
          </a:bodyPr>
          <a:lstStyle>
            <a:lvl1pPr algn="r" defTabSz="3135313">
              <a:defRPr sz="4800" smtClean="0">
                <a:solidFill>
                  <a:schemeClr val="tx1"/>
                </a:solidFill>
              </a:defRPr>
            </a:lvl1pPr>
          </a:lstStyle>
          <a:p>
            <a:pPr>
              <a:defRPr/>
            </a:pPr>
            <a:fld id="{BBDEB484-A3B6-4593-B22D-67E4FB90BA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313" rtl="0" eaLnBrk="0" fontAlgn="base" hangingPunct="0">
        <a:spcBef>
          <a:spcPct val="0"/>
        </a:spcBef>
        <a:spcAft>
          <a:spcPct val="0"/>
        </a:spcAft>
        <a:defRPr sz="15100">
          <a:solidFill>
            <a:schemeClr val="tx2"/>
          </a:solidFill>
          <a:latin typeface="+mj-lt"/>
          <a:ea typeface="MS PGothic" pitchFamily="34" charset="-128"/>
          <a:cs typeface="+mj-cs"/>
        </a:defRPr>
      </a:lvl1pPr>
      <a:lvl2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2pPr>
      <a:lvl3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3pPr>
      <a:lvl4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4pPr>
      <a:lvl5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5pPr>
      <a:lvl6pPr marL="457200" algn="ctr" defTabSz="3135313" rtl="0" fontAlgn="base">
        <a:spcBef>
          <a:spcPct val="0"/>
        </a:spcBef>
        <a:spcAft>
          <a:spcPct val="0"/>
        </a:spcAft>
        <a:defRPr sz="15100">
          <a:solidFill>
            <a:schemeClr val="tx2"/>
          </a:solidFill>
          <a:latin typeface="Times New Roman" charset="0"/>
          <a:ea typeface="ＭＳ Ｐゴシック" charset="0"/>
        </a:defRPr>
      </a:lvl6pPr>
      <a:lvl7pPr marL="914400" algn="ctr" defTabSz="3135313" rtl="0" fontAlgn="base">
        <a:spcBef>
          <a:spcPct val="0"/>
        </a:spcBef>
        <a:spcAft>
          <a:spcPct val="0"/>
        </a:spcAft>
        <a:defRPr sz="15100">
          <a:solidFill>
            <a:schemeClr val="tx2"/>
          </a:solidFill>
          <a:latin typeface="Times New Roman" charset="0"/>
          <a:ea typeface="ＭＳ Ｐゴシック" charset="0"/>
        </a:defRPr>
      </a:lvl7pPr>
      <a:lvl8pPr marL="1371600" algn="ctr" defTabSz="3135313" rtl="0" fontAlgn="base">
        <a:spcBef>
          <a:spcPct val="0"/>
        </a:spcBef>
        <a:spcAft>
          <a:spcPct val="0"/>
        </a:spcAft>
        <a:defRPr sz="15100">
          <a:solidFill>
            <a:schemeClr val="tx2"/>
          </a:solidFill>
          <a:latin typeface="Times New Roman" charset="0"/>
          <a:ea typeface="ＭＳ Ｐゴシック" charset="0"/>
        </a:defRPr>
      </a:lvl8pPr>
      <a:lvl9pPr marL="1828800" algn="ctr" defTabSz="3135313" rtl="0" fontAlgn="base">
        <a:spcBef>
          <a:spcPct val="0"/>
        </a:spcBef>
        <a:spcAft>
          <a:spcPct val="0"/>
        </a:spcAft>
        <a:defRPr sz="15100">
          <a:solidFill>
            <a:schemeClr val="tx2"/>
          </a:solidFill>
          <a:latin typeface="Times New Roman" charset="0"/>
          <a:ea typeface="ＭＳ Ｐゴシック" charset="0"/>
        </a:defRPr>
      </a:lvl9pPr>
    </p:titleStyle>
    <p:bodyStyle>
      <a:lvl1pPr marL="1176338" indent="-1176338" algn="l" defTabSz="3135313" rtl="0" eaLnBrk="0" fontAlgn="base" hangingPunct="0">
        <a:spcBef>
          <a:spcPct val="20000"/>
        </a:spcBef>
        <a:spcAft>
          <a:spcPct val="0"/>
        </a:spcAft>
        <a:buChar char="•"/>
        <a:defRPr sz="110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96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82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69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69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6900">
          <a:solidFill>
            <a:schemeClr val="tx1"/>
          </a:solidFill>
          <a:latin typeface="+mn-lt"/>
          <a:ea typeface="+mn-ea"/>
        </a:defRPr>
      </a:lvl6pPr>
      <a:lvl7pPr marL="7967663" indent="-782638" algn="l" defTabSz="3135313" rtl="0" fontAlgn="base">
        <a:spcBef>
          <a:spcPct val="20000"/>
        </a:spcBef>
        <a:spcAft>
          <a:spcPct val="0"/>
        </a:spcAft>
        <a:buChar char="»"/>
        <a:defRPr sz="6900">
          <a:solidFill>
            <a:schemeClr val="tx1"/>
          </a:solidFill>
          <a:latin typeface="+mn-lt"/>
          <a:ea typeface="+mn-ea"/>
        </a:defRPr>
      </a:lvl7pPr>
      <a:lvl8pPr marL="8424863" indent="-782638" algn="l" defTabSz="3135313" rtl="0" fontAlgn="base">
        <a:spcBef>
          <a:spcPct val="20000"/>
        </a:spcBef>
        <a:spcAft>
          <a:spcPct val="0"/>
        </a:spcAft>
        <a:buChar char="»"/>
        <a:defRPr sz="6900">
          <a:solidFill>
            <a:schemeClr val="tx1"/>
          </a:solidFill>
          <a:latin typeface="+mn-lt"/>
          <a:ea typeface="+mn-ea"/>
        </a:defRPr>
      </a:lvl8pPr>
      <a:lvl9pPr marL="8882063" indent="-782638" algn="l" defTabSz="3135313" rtl="0" fontAlgn="base">
        <a:spcBef>
          <a:spcPct val="20000"/>
        </a:spcBef>
        <a:spcAft>
          <a:spcPct val="0"/>
        </a:spcAft>
        <a:buChar char="»"/>
        <a:defRPr sz="69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cknowledgements Body"/>
          <p:cNvSpPr txBox="1">
            <a:spLocks/>
          </p:cNvSpPr>
          <p:nvPr/>
        </p:nvSpPr>
        <p:spPr bwMode="auto">
          <a:xfrm>
            <a:off x="21671242" y="33185417"/>
            <a:ext cx="9835946" cy="1005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3600" b="1" kern="0" dirty="0"/>
              <a:t>Sustainability </a:t>
            </a:r>
            <a:r>
              <a:rPr lang="en-US" sz="3600" b="1" kern="0" dirty="0" err="1" smtClean="0"/>
              <a:t>Ambassad:ors</a:t>
            </a:r>
            <a:endParaRPr lang="en-US" sz="3600" b="1" kern="0" dirty="0" smtClean="0"/>
          </a:p>
          <a:p>
            <a:pPr marL="0" indent="0">
              <a:buFontTx/>
              <a:buNone/>
              <a:defRPr/>
            </a:pPr>
            <a:r>
              <a:rPr lang="en-US" sz="3600" kern="0" dirty="0" smtClean="0"/>
              <a:t>Jake McKinley, Camila </a:t>
            </a:r>
            <a:r>
              <a:rPr lang="en-US" sz="3600" kern="0" dirty="0" err="1" smtClean="0"/>
              <a:t>Lautz</a:t>
            </a:r>
            <a:r>
              <a:rPr lang="en-US" sz="3600" kern="0" dirty="0" smtClean="0"/>
              <a:t>, Nichole Yee, Ala </a:t>
            </a:r>
            <a:r>
              <a:rPr lang="en-US" sz="3600" kern="0" dirty="0" err="1" smtClean="0"/>
              <a:t>Najduch</a:t>
            </a:r>
            <a:r>
              <a:rPr lang="en-US" sz="3600" kern="0" dirty="0" smtClean="0"/>
              <a:t>, </a:t>
            </a:r>
            <a:r>
              <a:rPr lang="en-US" sz="3600" kern="0" dirty="0" err="1" smtClean="0"/>
              <a:t>Vianey</a:t>
            </a:r>
            <a:r>
              <a:rPr lang="en-US" sz="3600" kern="0" dirty="0" smtClean="0"/>
              <a:t> Valdez, Karen Thai, Alex </a:t>
            </a:r>
            <a:r>
              <a:rPr lang="en-US" sz="3600" kern="0" dirty="0" smtClean="0"/>
              <a:t>Christodoulou, Riya Sony, Carl </a:t>
            </a:r>
            <a:r>
              <a:rPr lang="en-US" sz="3600" kern="0" dirty="0" err="1" smtClean="0"/>
              <a:t>Whitesel</a:t>
            </a:r>
            <a:endParaRPr lang="en-US" sz="3600" kern="0" dirty="0" smtClean="0"/>
          </a:p>
          <a:p>
            <a:pPr marL="0" indent="0">
              <a:buFontTx/>
              <a:buNone/>
              <a:defRPr/>
            </a:pPr>
            <a:r>
              <a:rPr lang="en-US" sz="3600" b="1" kern="0" dirty="0" smtClean="0"/>
              <a:t>Sustainability Department UCSD:</a:t>
            </a:r>
          </a:p>
          <a:p>
            <a:pPr marL="0" indent="0">
              <a:buFontTx/>
              <a:buNone/>
              <a:defRPr/>
            </a:pPr>
            <a:r>
              <a:rPr lang="en-US" sz="3600" kern="0" dirty="0" smtClean="0"/>
              <a:t>Jennifer Bowser</a:t>
            </a:r>
          </a:p>
          <a:p>
            <a:pPr marL="0" indent="0">
              <a:buFontTx/>
              <a:buNone/>
              <a:defRPr/>
            </a:pPr>
            <a:r>
              <a:rPr lang="en-US" sz="3600" b="1" kern="0" dirty="0" smtClean="0"/>
              <a:t>Green Talks Committee:</a:t>
            </a:r>
          </a:p>
          <a:p>
            <a:pPr marL="0" indent="0">
              <a:buFontTx/>
              <a:buNone/>
              <a:defRPr/>
            </a:pPr>
            <a:r>
              <a:rPr lang="en-US" sz="3600" kern="0" dirty="0" smtClean="0"/>
              <a:t>Katie </a:t>
            </a:r>
            <a:r>
              <a:rPr lang="en-US" sz="3600" kern="0" dirty="0" err="1" smtClean="0"/>
              <a:t>Oberman</a:t>
            </a:r>
            <a:endParaRPr lang="en-US" sz="3600" kern="0" dirty="0" smtClean="0"/>
          </a:p>
          <a:p>
            <a:pPr marL="0" indent="0">
              <a:buFontTx/>
              <a:buNone/>
              <a:defRPr/>
            </a:pPr>
            <a:r>
              <a:rPr lang="en-US" sz="3600" b="1" kern="0" dirty="0" smtClean="0"/>
              <a:t>Sustainability Experts:</a:t>
            </a:r>
          </a:p>
          <a:p>
            <a:pPr marL="0" indent="0">
              <a:buFontTx/>
              <a:buNone/>
              <a:defRPr/>
            </a:pPr>
            <a:r>
              <a:rPr lang="en-US" sz="3600" kern="0" dirty="0" smtClean="0"/>
              <a:t>Jane </a:t>
            </a:r>
            <a:r>
              <a:rPr lang="en-US" sz="3600" kern="0" dirty="0" err="1" smtClean="0"/>
              <a:t>Teranes</a:t>
            </a:r>
            <a:r>
              <a:rPr lang="en-US" sz="3600" kern="0" dirty="0" smtClean="0"/>
              <a:t>, Ashley </a:t>
            </a:r>
            <a:r>
              <a:rPr lang="en-US" sz="3600" kern="0" dirty="0" err="1" smtClean="0"/>
              <a:t>Rosia</a:t>
            </a:r>
            <a:r>
              <a:rPr lang="en-US" sz="3600" kern="0" dirty="0" smtClean="0"/>
              <a:t>, Byron </a:t>
            </a:r>
            <a:r>
              <a:rPr lang="en-US" sz="3600" kern="0" dirty="0" err="1" smtClean="0"/>
              <a:t>Washom</a:t>
            </a:r>
            <a:r>
              <a:rPr lang="en-US" sz="3600" kern="0" dirty="0" smtClean="0"/>
              <a:t>, Walt </a:t>
            </a:r>
            <a:r>
              <a:rPr lang="en-US" sz="3600" kern="0" dirty="0" err="1" smtClean="0"/>
              <a:t>Kanzler</a:t>
            </a:r>
            <a:r>
              <a:rPr lang="en-US" sz="3600" kern="0" dirty="0" smtClean="0"/>
              <a:t>, Michelle Perez, VC Gary Matthews, Dave Weil, Enid </a:t>
            </a:r>
            <a:r>
              <a:rPr lang="en-US" sz="3600" kern="0" dirty="0" err="1" smtClean="0"/>
              <a:t>Partika</a:t>
            </a:r>
            <a:r>
              <a:rPr lang="en-US" sz="3600" kern="0" dirty="0" smtClean="0"/>
              <a:t>, Albert Gasser</a:t>
            </a:r>
          </a:p>
        </p:txBody>
      </p:sp>
      <p:sp>
        <p:nvSpPr>
          <p:cNvPr id="38" name="Acknowledgements Title"/>
          <p:cNvSpPr txBox="1">
            <a:spLocks/>
          </p:cNvSpPr>
          <p:nvPr/>
        </p:nvSpPr>
        <p:spPr bwMode="auto">
          <a:xfrm>
            <a:off x="19928040" y="31768691"/>
            <a:ext cx="9265705" cy="1223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pPr algn="ctr"/>
            <a:r>
              <a:rPr lang="en-US" altLang="en-US" sz="4400" kern="0" dirty="0" smtClean="0">
                <a:solidFill>
                  <a:srgbClr val="00B0F0"/>
                </a:solidFill>
                <a:latin typeface="Arial" pitchFamily="34" charset="0"/>
              </a:rPr>
              <a:t>Acknowledgements</a:t>
            </a:r>
            <a:r>
              <a:rPr lang="en-US" altLang="en-US" sz="4400" kern="0" dirty="0" smtClean="0">
                <a:solidFill>
                  <a:schemeClr val="accent2"/>
                </a:solidFill>
                <a:latin typeface="Arial" pitchFamily="34" charset="0"/>
              </a:rPr>
              <a:t> </a:t>
            </a:r>
            <a:endParaRPr lang="en-US" altLang="en-US" sz="4400" kern="0" dirty="0">
              <a:solidFill>
                <a:schemeClr val="accent2"/>
              </a:solidFill>
              <a:latin typeface="Arial" pitchFamily="34" charset="0"/>
            </a:endParaRPr>
          </a:p>
        </p:txBody>
      </p:sp>
      <p:sp>
        <p:nvSpPr>
          <p:cNvPr id="32" name="Future Goals Body"/>
          <p:cNvSpPr txBox="1">
            <a:spLocks/>
          </p:cNvSpPr>
          <p:nvPr/>
        </p:nvSpPr>
        <p:spPr bwMode="auto">
          <a:xfrm>
            <a:off x="21671242" y="24063372"/>
            <a:ext cx="8580158" cy="751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3600" kern="0" dirty="0" smtClean="0">
                <a:latin typeface="Arial" panose="020B0604020202020204" pitchFamily="34" charset="0"/>
                <a:cs typeface="Arial" panose="020B0604020202020204" pitchFamily="34" charset="0"/>
              </a:rPr>
              <a:t>The Sustainability Ambassador was successful in reaching out to students about the carbon neutrality initiative as well as planning and hosting Green Talks. While it was helpful at times to have nine ambassadors to delegate tasks to, it could also be overwhelming and difficult to keep in contact with every ambassador and have people stay engaged. It was also difficult to know if people who were taught about the carbon neutrality initiative retained the information.</a:t>
            </a:r>
          </a:p>
          <a:p>
            <a:pPr marL="0" indent="0">
              <a:buFontTx/>
              <a:buNone/>
              <a:defRPr/>
            </a:pPr>
            <a:endParaRPr lang="en-US" sz="3600" kern="0" dirty="0"/>
          </a:p>
          <a:p>
            <a:pPr marL="0" indent="0">
              <a:buFontTx/>
              <a:buNone/>
              <a:defRPr/>
            </a:pPr>
            <a:endParaRPr lang="en-US" sz="3600" kern="0" dirty="0" smtClean="0"/>
          </a:p>
        </p:txBody>
      </p:sp>
      <p:sp>
        <p:nvSpPr>
          <p:cNvPr id="33" name="Future Goals Title"/>
          <p:cNvSpPr txBox="1">
            <a:spLocks/>
          </p:cNvSpPr>
          <p:nvPr/>
        </p:nvSpPr>
        <p:spPr bwMode="auto">
          <a:xfrm>
            <a:off x="21671242" y="22321348"/>
            <a:ext cx="9201150" cy="139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smtClean="0">
                <a:solidFill>
                  <a:srgbClr val="00B0F0"/>
                </a:solidFill>
                <a:latin typeface="Arial" pitchFamily="34" charset="0"/>
              </a:rPr>
              <a:t>Conclusions and Beyond</a:t>
            </a:r>
            <a:endParaRPr lang="en-US" altLang="en-US" sz="4400" kern="0" dirty="0">
              <a:solidFill>
                <a:srgbClr val="00B0F0"/>
              </a:solidFill>
              <a:latin typeface="Arial" pitchFamily="34" charset="0"/>
            </a:endParaRPr>
          </a:p>
        </p:txBody>
      </p:sp>
      <p:sp>
        <p:nvSpPr>
          <p:cNvPr id="31" name="Conclusions Body"/>
          <p:cNvSpPr txBox="1">
            <a:spLocks/>
          </p:cNvSpPr>
          <p:nvPr/>
        </p:nvSpPr>
        <p:spPr bwMode="auto">
          <a:xfrm>
            <a:off x="21671242" y="6214344"/>
            <a:ext cx="9559528" cy="1008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3600" kern="0" dirty="0" smtClean="0">
                <a:latin typeface="Arial" panose="020B0604020202020204" pitchFamily="34" charset="0"/>
                <a:cs typeface="Arial" panose="020B0604020202020204" pitchFamily="34" charset="0"/>
              </a:rPr>
              <a:t>Green Talks is a Ted-Talk style event that hosts seven speakers from the San Diego area to talk about their experiences and projects relating to sustainability. The speakers included co-founder of Chicano </a:t>
            </a:r>
            <a:r>
              <a:rPr lang="en-US" sz="3600" kern="0" dirty="0" smtClean="0">
                <a:latin typeface="Arial" panose="020B0604020202020204" pitchFamily="34" charset="0"/>
                <a:cs typeface="Arial" panose="020B0604020202020204" pitchFamily="34" charset="0"/>
              </a:rPr>
              <a:t>Park </a:t>
            </a:r>
            <a:r>
              <a:rPr lang="en-US" sz="3600" kern="0" dirty="0" smtClean="0">
                <a:latin typeface="Arial" panose="020B0604020202020204" pitchFamily="34" charset="0"/>
                <a:cs typeface="Arial" panose="020B0604020202020204" pitchFamily="34" charset="0"/>
              </a:rPr>
              <a:t>Josephine </a:t>
            </a:r>
            <a:r>
              <a:rPr lang="en-US" sz="3600" kern="0" dirty="0" err="1" smtClean="0">
                <a:latin typeface="Arial" panose="020B0604020202020204" pitchFamily="34" charset="0"/>
                <a:cs typeface="Arial" panose="020B0604020202020204" pitchFamily="34" charset="0"/>
              </a:rPr>
              <a:t>Talamantez</a:t>
            </a:r>
            <a:r>
              <a:rPr lang="en-US" sz="3600" kern="0" dirty="0" smtClean="0">
                <a:latin typeface="Arial" panose="020B0604020202020204" pitchFamily="34" charset="0"/>
                <a:cs typeface="Arial" panose="020B0604020202020204" pitchFamily="34" charset="0"/>
              </a:rPr>
              <a:t>, Lead Quality Analyst of </a:t>
            </a:r>
            <a:r>
              <a:rPr lang="en-US" sz="3600" kern="0" dirty="0" err="1" smtClean="0">
                <a:latin typeface="Arial" panose="020B0604020202020204" pitchFamily="34" charset="0"/>
                <a:cs typeface="Arial" panose="020B0604020202020204" pitchFamily="34" charset="0"/>
              </a:rPr>
              <a:t>AleSmith</a:t>
            </a:r>
            <a:r>
              <a:rPr lang="en-US" sz="3600" kern="0" dirty="0" smtClean="0">
                <a:latin typeface="Arial" panose="020B0604020202020204" pitchFamily="34" charset="0"/>
                <a:cs typeface="Arial" panose="020B0604020202020204" pitchFamily="34" charset="0"/>
              </a:rPr>
              <a:t> </a:t>
            </a:r>
            <a:r>
              <a:rPr lang="en-US" sz="3600" kern="0" dirty="0" smtClean="0">
                <a:latin typeface="Arial" panose="020B0604020202020204" pitchFamily="34" charset="0"/>
                <a:cs typeface="Arial" panose="020B0604020202020204" pitchFamily="34" charset="0"/>
              </a:rPr>
              <a:t>Brewery </a:t>
            </a:r>
            <a:r>
              <a:rPr lang="en-US" sz="3600" kern="0" dirty="0" smtClean="0">
                <a:latin typeface="Arial" panose="020B0604020202020204" pitchFamily="34" charset="0"/>
                <a:cs typeface="Arial" panose="020B0604020202020204" pitchFamily="34" charset="0"/>
              </a:rPr>
              <a:t>Peter Cronin, City Council District 1 </a:t>
            </a:r>
            <a:r>
              <a:rPr lang="en-US" sz="3600" kern="0" dirty="0" smtClean="0">
                <a:latin typeface="Arial" panose="020B0604020202020204" pitchFamily="34" charset="0"/>
                <a:cs typeface="Arial" panose="020B0604020202020204" pitchFamily="34" charset="0"/>
              </a:rPr>
              <a:t>Representative </a:t>
            </a:r>
            <a:r>
              <a:rPr lang="en-US" sz="3600" kern="0" dirty="0" smtClean="0">
                <a:latin typeface="Arial" panose="020B0604020202020204" pitchFamily="34" charset="0"/>
                <a:cs typeface="Arial" panose="020B0604020202020204" pitchFamily="34" charset="0"/>
              </a:rPr>
              <a:t>Barbara </a:t>
            </a:r>
            <a:r>
              <a:rPr lang="en-US" sz="3600" kern="0" dirty="0" err="1" smtClean="0">
                <a:latin typeface="Arial" panose="020B0604020202020204" pitchFamily="34" charset="0"/>
                <a:cs typeface="Arial" panose="020B0604020202020204" pitchFamily="34" charset="0"/>
              </a:rPr>
              <a:t>Bry</a:t>
            </a:r>
            <a:r>
              <a:rPr lang="en-US" sz="3600" kern="0" dirty="0" smtClean="0">
                <a:latin typeface="Arial" panose="020B0604020202020204" pitchFamily="34" charset="0"/>
                <a:cs typeface="Arial" panose="020B0604020202020204" pitchFamily="34" charset="0"/>
              </a:rPr>
              <a:t>, and many more. </a:t>
            </a:r>
          </a:p>
          <a:p>
            <a:pPr marL="0" indent="0">
              <a:buFontTx/>
              <a:buNone/>
              <a:defRPr/>
            </a:pPr>
            <a:endParaRPr lang="en-US" sz="3600" kern="0" dirty="0">
              <a:latin typeface="Arial" panose="020B0604020202020204" pitchFamily="34" charset="0"/>
              <a:cs typeface="Arial" panose="020B0604020202020204" pitchFamily="34" charset="0"/>
            </a:endParaRPr>
          </a:p>
          <a:p>
            <a:pPr marL="0" indent="0">
              <a:buFontTx/>
              <a:buNone/>
              <a:defRPr/>
            </a:pPr>
            <a:r>
              <a:rPr lang="en-US" sz="3600" kern="0" dirty="0" smtClean="0">
                <a:latin typeface="Arial" panose="020B0604020202020204" pitchFamily="34" charset="0"/>
                <a:cs typeface="Arial" panose="020B0604020202020204" pitchFamily="34" charset="0"/>
              </a:rPr>
              <a:t>Green Talks was a success with over 120 students, staff, and faculty attending the event. Attendees got to enjoy an art contest, raffle prizes, free food, a panel discussion, and  networking with the speakers after the event. </a:t>
            </a:r>
            <a:endParaRPr lang="en-US" sz="3600" kern="0" dirty="0">
              <a:latin typeface="Arial" panose="020B0604020202020204" pitchFamily="34" charset="0"/>
              <a:cs typeface="Arial" panose="020B0604020202020204" pitchFamily="34" charset="0"/>
            </a:endParaRPr>
          </a:p>
        </p:txBody>
      </p:sp>
      <p:sp>
        <p:nvSpPr>
          <p:cNvPr id="30" name="Conclusions Title"/>
          <p:cNvSpPr txBox="1">
            <a:spLocks/>
          </p:cNvSpPr>
          <p:nvPr/>
        </p:nvSpPr>
        <p:spPr bwMode="auto">
          <a:xfrm>
            <a:off x="21671242" y="5023069"/>
            <a:ext cx="5246107" cy="104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smtClean="0">
                <a:solidFill>
                  <a:srgbClr val="00B0F0"/>
                </a:solidFill>
                <a:latin typeface="Arial" pitchFamily="34" charset="0"/>
              </a:rPr>
              <a:t>Green Talks 2019</a:t>
            </a:r>
            <a:endParaRPr lang="en-US" altLang="en-US" sz="4400" kern="0" dirty="0">
              <a:solidFill>
                <a:srgbClr val="00B0F0"/>
              </a:solidFill>
              <a:latin typeface="Arial" pitchFamily="34" charset="0"/>
            </a:endParaRPr>
          </a:p>
        </p:txBody>
      </p:sp>
      <p:sp>
        <p:nvSpPr>
          <p:cNvPr id="29" name="Results Body"/>
          <p:cNvSpPr txBox="1">
            <a:spLocks/>
          </p:cNvSpPr>
          <p:nvPr/>
        </p:nvSpPr>
        <p:spPr bwMode="auto">
          <a:xfrm>
            <a:off x="11100644" y="18944480"/>
            <a:ext cx="9970570" cy="2253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3600" b="1" kern="0" dirty="0" smtClean="0">
                <a:latin typeface="Arial" panose="020B0604020202020204" pitchFamily="34" charset="0"/>
                <a:cs typeface="Arial" panose="020B0604020202020204" pitchFamily="34" charset="0"/>
              </a:rPr>
              <a:t>During winter and spring quarter, the sustainability ambassadors did many events to engage students with the carbon neutrality initiative</a:t>
            </a:r>
          </a:p>
          <a:p>
            <a:pPr marL="0" indent="0">
              <a:buFontTx/>
              <a:buNone/>
              <a:defRPr/>
            </a:pPr>
            <a:endParaRPr lang="en-US" sz="3600" b="1" kern="0" dirty="0" smtClean="0">
              <a:latin typeface="Arial" panose="020B0604020202020204" pitchFamily="34" charset="0"/>
              <a:cs typeface="Arial" panose="020B0604020202020204" pitchFamily="34" charset="0"/>
            </a:endParaRPr>
          </a:p>
          <a:p>
            <a:pPr marL="0" indent="0">
              <a:buFontTx/>
              <a:buNone/>
              <a:defRPr/>
            </a:pPr>
            <a:r>
              <a:rPr lang="en-US" sz="3600" b="1" kern="0" dirty="0" smtClean="0">
                <a:latin typeface="Arial" panose="020B0604020202020204" pitchFamily="34" charset="0"/>
                <a:cs typeface="Arial" panose="020B0604020202020204" pitchFamily="34" charset="0"/>
              </a:rPr>
              <a:t>Cool Campus Challenge: </a:t>
            </a:r>
          </a:p>
          <a:p>
            <a:pPr marL="0" indent="0">
              <a:buFontTx/>
              <a:buNone/>
              <a:defRPr/>
            </a:pPr>
            <a:r>
              <a:rPr lang="en-US" sz="3600" kern="0" dirty="0" smtClean="0">
                <a:latin typeface="Arial" panose="020B0604020202020204" pitchFamily="34" charset="0"/>
                <a:cs typeface="Arial" panose="020B0604020202020204" pitchFamily="34" charset="0"/>
              </a:rPr>
              <a:t>The ambassadors  promoted the Cool Campus Challenge through presentations in order to teach students about how to take more sustainable actions in their daily lives.</a:t>
            </a:r>
          </a:p>
          <a:p>
            <a:pPr marL="0" indent="0">
              <a:buFontTx/>
              <a:buNone/>
              <a:defRPr/>
            </a:pPr>
            <a:r>
              <a:rPr lang="en-US" sz="3600" b="1" kern="0" dirty="0" err="1" smtClean="0">
                <a:latin typeface="Arial" panose="020B0604020202020204" pitchFamily="34" charset="0"/>
                <a:cs typeface="Arial" panose="020B0604020202020204" pitchFamily="34" charset="0"/>
              </a:rPr>
              <a:t>SustainabiliTEA</a:t>
            </a:r>
            <a:r>
              <a:rPr lang="en-US" sz="3600" kern="0" dirty="0" smtClean="0">
                <a:latin typeface="Arial" panose="020B0604020202020204" pitchFamily="34" charset="0"/>
                <a:cs typeface="Arial" panose="020B0604020202020204" pitchFamily="34" charset="0"/>
              </a:rPr>
              <a:t>:</a:t>
            </a:r>
          </a:p>
          <a:p>
            <a:pPr marL="0" indent="0">
              <a:buFontTx/>
              <a:buNone/>
              <a:defRPr/>
            </a:pPr>
            <a:r>
              <a:rPr lang="en-US" sz="3600" kern="0" dirty="0" smtClean="0">
                <a:latin typeface="Arial" panose="020B0604020202020204" pitchFamily="34" charset="0"/>
                <a:cs typeface="Arial" panose="020B0604020202020204" pitchFamily="34" charset="0"/>
              </a:rPr>
              <a:t>At this tabling event over 150 attendees were taught about the carbon neutrality initiative goals for the UC system.</a:t>
            </a:r>
          </a:p>
          <a:p>
            <a:pPr marL="0" indent="0">
              <a:buFontTx/>
              <a:buNone/>
              <a:defRPr/>
            </a:pPr>
            <a:r>
              <a:rPr lang="en-US" sz="3600" b="1" kern="0" dirty="0" smtClean="0">
                <a:latin typeface="Arial" panose="020B0604020202020204" pitchFamily="34" charset="0"/>
                <a:cs typeface="Arial" panose="020B0604020202020204" pitchFamily="34" charset="0"/>
              </a:rPr>
              <a:t>USP 100: </a:t>
            </a:r>
          </a:p>
          <a:p>
            <a:pPr marL="0" indent="0">
              <a:buFontTx/>
              <a:buNone/>
              <a:defRPr/>
            </a:pPr>
            <a:r>
              <a:rPr lang="en-US" sz="3600" kern="0" dirty="0" smtClean="0">
                <a:latin typeface="Arial" panose="020B0604020202020204" pitchFamily="34" charset="0"/>
                <a:cs typeface="Arial" panose="020B0604020202020204" pitchFamily="34" charset="0"/>
              </a:rPr>
              <a:t>Ambassadors presented to an Introduction to Urban </a:t>
            </a:r>
            <a:r>
              <a:rPr lang="en-US" sz="3600" kern="0" dirty="0">
                <a:latin typeface="Arial" panose="020B0604020202020204" pitchFamily="34" charset="0"/>
                <a:cs typeface="Arial" panose="020B0604020202020204" pitchFamily="34" charset="0"/>
              </a:rPr>
              <a:t>P</a:t>
            </a:r>
            <a:r>
              <a:rPr lang="en-US" sz="3600" kern="0" dirty="0" smtClean="0">
                <a:latin typeface="Arial" panose="020B0604020202020204" pitchFamily="34" charset="0"/>
                <a:cs typeface="Arial" panose="020B0604020202020204" pitchFamily="34" charset="0"/>
              </a:rPr>
              <a:t>lanning class about the carbon neutrality initiative.</a:t>
            </a:r>
          </a:p>
          <a:p>
            <a:pPr marL="0" indent="0">
              <a:buFontTx/>
              <a:buNone/>
              <a:defRPr/>
            </a:pPr>
            <a:r>
              <a:rPr lang="en-US" sz="3600" b="1" kern="0" dirty="0" smtClean="0">
                <a:latin typeface="Arial" panose="020B0604020202020204" pitchFamily="34" charset="0"/>
                <a:cs typeface="Arial" panose="020B0604020202020204" pitchFamily="34" charset="0"/>
              </a:rPr>
              <a:t>USP 171: Dr. Hinds:</a:t>
            </a:r>
          </a:p>
          <a:p>
            <a:pPr marL="0" indent="0">
              <a:buFontTx/>
              <a:buNone/>
              <a:defRPr/>
            </a:pPr>
            <a:r>
              <a:rPr lang="en-US" sz="3600" kern="0" dirty="0" smtClean="0">
                <a:latin typeface="Arial" panose="020B0604020202020204" pitchFamily="34" charset="0"/>
                <a:cs typeface="Arial" panose="020B0604020202020204" pitchFamily="34" charset="0"/>
              </a:rPr>
              <a:t>The ambassadors presented to a Sustainable </a:t>
            </a:r>
            <a:r>
              <a:rPr lang="en-US" sz="3600" kern="0" dirty="0">
                <a:latin typeface="Arial" panose="020B0604020202020204" pitchFamily="34" charset="0"/>
                <a:cs typeface="Arial" panose="020B0604020202020204" pitchFamily="34" charset="0"/>
              </a:rPr>
              <a:t>D</a:t>
            </a:r>
            <a:r>
              <a:rPr lang="en-US" sz="3600" kern="0" dirty="0" smtClean="0">
                <a:latin typeface="Arial" panose="020B0604020202020204" pitchFamily="34" charset="0"/>
                <a:cs typeface="Arial" panose="020B0604020202020204" pitchFamily="34" charset="0"/>
              </a:rPr>
              <a:t>evelopment class about the carbon neutrality </a:t>
            </a:r>
            <a:r>
              <a:rPr lang="en-US" sz="3600" kern="0" dirty="0" smtClean="0">
                <a:latin typeface="Arial" panose="020B0604020202020204" pitchFamily="34" charset="0"/>
                <a:cs typeface="Arial" panose="020B0604020202020204" pitchFamily="34" charset="0"/>
              </a:rPr>
              <a:t>initiative.</a:t>
            </a:r>
            <a:endParaRPr lang="en-US" sz="3600" kern="0" dirty="0" smtClean="0">
              <a:latin typeface="Arial" panose="020B0604020202020204" pitchFamily="34" charset="0"/>
              <a:cs typeface="Arial" panose="020B0604020202020204" pitchFamily="34" charset="0"/>
            </a:endParaRPr>
          </a:p>
          <a:p>
            <a:pPr marL="0" indent="0">
              <a:buFontTx/>
              <a:buNone/>
              <a:defRPr/>
            </a:pPr>
            <a:r>
              <a:rPr lang="en-US" sz="3600" b="1" kern="0" dirty="0" smtClean="0">
                <a:latin typeface="Arial" panose="020B0604020202020204" pitchFamily="34" charset="0"/>
                <a:cs typeface="Arial" panose="020B0604020202020204" pitchFamily="34" charset="0"/>
              </a:rPr>
              <a:t>Rest and Digest:</a:t>
            </a:r>
          </a:p>
          <a:p>
            <a:pPr marL="0" indent="0">
              <a:buFontTx/>
              <a:buNone/>
              <a:defRPr/>
            </a:pPr>
            <a:r>
              <a:rPr lang="en-US" sz="3600" kern="0" dirty="0" smtClean="0">
                <a:latin typeface="Arial" panose="020B0604020202020204" pitchFamily="34" charset="0"/>
                <a:cs typeface="Arial" panose="020B0604020202020204" pitchFamily="34" charset="0"/>
              </a:rPr>
              <a:t>Rest and Digest was an event where CNI Research Fellow Enid </a:t>
            </a:r>
            <a:r>
              <a:rPr lang="en-US" sz="3600" kern="0" dirty="0" err="1" smtClean="0">
                <a:latin typeface="Arial" panose="020B0604020202020204" pitchFamily="34" charset="0"/>
                <a:cs typeface="Arial" panose="020B0604020202020204" pitchFamily="34" charset="0"/>
              </a:rPr>
              <a:t>Partika</a:t>
            </a:r>
            <a:r>
              <a:rPr lang="en-US" sz="3600" kern="0" dirty="0" smtClean="0">
                <a:latin typeface="Arial" panose="020B0604020202020204" pitchFamily="34" charset="0"/>
                <a:cs typeface="Arial" panose="020B0604020202020204" pitchFamily="34" charset="0"/>
              </a:rPr>
              <a:t> taught students about her anaerobic digester and </a:t>
            </a:r>
            <a:r>
              <a:rPr lang="en-US" sz="3600" kern="0" dirty="0" smtClean="0">
                <a:latin typeface="Arial" panose="020B0604020202020204" pitchFamily="34" charset="0"/>
                <a:cs typeface="Arial" panose="020B0604020202020204" pitchFamily="34" charset="0"/>
              </a:rPr>
              <a:t>sustainability </a:t>
            </a:r>
            <a:r>
              <a:rPr lang="en-US" sz="3600" kern="0" dirty="0">
                <a:latin typeface="Arial" panose="020B0604020202020204" pitchFamily="34" charset="0"/>
                <a:cs typeface="Arial" panose="020B0604020202020204" pitchFamily="34" charset="0"/>
              </a:rPr>
              <a:t>a</a:t>
            </a:r>
            <a:r>
              <a:rPr lang="en-US" sz="3600" kern="0" dirty="0" smtClean="0">
                <a:latin typeface="Arial" panose="020B0604020202020204" pitchFamily="34" charset="0"/>
                <a:cs typeface="Arial" panose="020B0604020202020204" pitchFamily="34" charset="0"/>
              </a:rPr>
              <a:t>mbassador </a:t>
            </a:r>
            <a:r>
              <a:rPr lang="en-US" sz="3600" kern="0" dirty="0" smtClean="0">
                <a:latin typeface="Arial" panose="020B0604020202020204" pitchFamily="34" charset="0"/>
                <a:cs typeface="Arial" panose="020B0604020202020204" pitchFamily="34" charset="0"/>
              </a:rPr>
              <a:t>Ala explained its connection to the carbon neutrality </a:t>
            </a:r>
            <a:r>
              <a:rPr lang="en-US" sz="3600" kern="0" dirty="0" smtClean="0">
                <a:latin typeface="Arial" panose="020B0604020202020204" pitchFamily="34" charset="0"/>
                <a:cs typeface="Arial" panose="020B0604020202020204" pitchFamily="34" charset="0"/>
              </a:rPr>
              <a:t>initiative. </a:t>
            </a:r>
            <a:endParaRPr lang="en-US" sz="3600" kern="0" dirty="0" smtClean="0">
              <a:latin typeface="Arial" panose="020B0604020202020204" pitchFamily="34" charset="0"/>
              <a:cs typeface="Arial" panose="020B0604020202020204" pitchFamily="34" charset="0"/>
            </a:endParaRPr>
          </a:p>
          <a:p>
            <a:pPr marL="0" indent="0">
              <a:buFontTx/>
              <a:buNone/>
              <a:defRPr/>
            </a:pPr>
            <a:r>
              <a:rPr lang="en-US" sz="3600" b="1" kern="0" dirty="0" smtClean="0">
                <a:latin typeface="Arial" panose="020B0604020202020204" pitchFamily="34" charset="0"/>
                <a:cs typeface="Arial" panose="020B0604020202020204" pitchFamily="34" charset="0"/>
              </a:rPr>
              <a:t>Green Talks:</a:t>
            </a:r>
          </a:p>
          <a:p>
            <a:pPr marL="0" indent="0">
              <a:buFontTx/>
              <a:buNone/>
              <a:defRPr/>
            </a:pPr>
            <a:r>
              <a:rPr lang="en-US" sz="3600" kern="0" dirty="0" smtClean="0">
                <a:latin typeface="Arial" panose="020B0604020202020204" pitchFamily="34" charset="0"/>
                <a:cs typeface="Arial" panose="020B0604020202020204" pitchFamily="34" charset="0"/>
              </a:rPr>
              <a:t>Seven speakers were hosted to speak about their experiences and projects related to sustainability.</a:t>
            </a:r>
            <a:endParaRPr lang="en-US" sz="3600" kern="0" dirty="0">
              <a:latin typeface="Arial" panose="020B0604020202020204" pitchFamily="34" charset="0"/>
              <a:cs typeface="Arial" panose="020B0604020202020204" pitchFamily="34" charset="0"/>
            </a:endParaRPr>
          </a:p>
          <a:p>
            <a:pPr marL="0" indent="0">
              <a:buFontTx/>
              <a:buNone/>
              <a:defRPr/>
            </a:pPr>
            <a:r>
              <a:rPr lang="en-US" sz="3600" b="1" kern="0" dirty="0" smtClean="0">
                <a:latin typeface="Arial" panose="020B0604020202020204" pitchFamily="34" charset="0"/>
                <a:cs typeface="Arial" panose="020B0604020202020204" pitchFamily="34" charset="0"/>
              </a:rPr>
              <a:t>Sustainability Art Contest:</a:t>
            </a:r>
            <a:endParaRPr lang="en-US" sz="3600" b="1" kern="0" dirty="0">
              <a:latin typeface="Arial" panose="020B0604020202020204" pitchFamily="34" charset="0"/>
              <a:cs typeface="Arial" panose="020B0604020202020204" pitchFamily="34" charset="0"/>
            </a:endParaRPr>
          </a:p>
          <a:p>
            <a:pPr marL="0" indent="0">
              <a:buFontTx/>
              <a:buNone/>
              <a:defRPr/>
            </a:pPr>
            <a:r>
              <a:rPr lang="en-US" sz="3600" kern="0" dirty="0" smtClean="0">
                <a:latin typeface="Arial" panose="020B0604020202020204" pitchFamily="34" charset="0"/>
                <a:cs typeface="Arial" panose="020B0604020202020204" pitchFamily="34" charset="0"/>
              </a:rPr>
              <a:t>-Earth Plaza </a:t>
            </a:r>
            <a:r>
              <a:rPr lang="en-US" sz="3600" kern="0" dirty="0" err="1" smtClean="0">
                <a:latin typeface="Arial" panose="020B0604020202020204" pitchFamily="34" charset="0"/>
                <a:cs typeface="Arial" panose="020B0604020202020204" pitchFamily="34" charset="0"/>
              </a:rPr>
              <a:t>Palooza</a:t>
            </a:r>
            <a:endParaRPr lang="en-US" sz="3600" kern="0" dirty="0" smtClean="0">
              <a:latin typeface="Arial" panose="020B0604020202020204" pitchFamily="34" charset="0"/>
              <a:cs typeface="Arial" panose="020B0604020202020204" pitchFamily="34" charset="0"/>
            </a:endParaRPr>
          </a:p>
          <a:p>
            <a:pPr marL="0" indent="0">
              <a:buFontTx/>
              <a:buNone/>
              <a:defRPr/>
            </a:pPr>
            <a:r>
              <a:rPr lang="en-US" sz="3600" kern="0" dirty="0" smtClean="0">
                <a:latin typeface="Arial" panose="020B0604020202020204" pitchFamily="34" charset="0"/>
                <a:cs typeface="Arial" panose="020B0604020202020204" pitchFamily="34" charset="0"/>
              </a:rPr>
              <a:t>-Sustainability Global Forum</a:t>
            </a:r>
          </a:p>
          <a:p>
            <a:pPr marL="0" indent="0">
              <a:buFontTx/>
              <a:buNone/>
              <a:defRPr/>
            </a:pPr>
            <a:r>
              <a:rPr lang="en-US" sz="3600" b="1" kern="0" dirty="0" smtClean="0">
                <a:latin typeface="Arial" panose="020B0604020202020204" pitchFamily="34" charset="0"/>
                <a:cs typeface="Arial" panose="020B0604020202020204" pitchFamily="34" charset="0"/>
              </a:rPr>
              <a:t>Scripps Safety Day:</a:t>
            </a:r>
          </a:p>
          <a:p>
            <a:pPr marL="0" indent="0">
              <a:buFontTx/>
              <a:buNone/>
              <a:defRPr/>
            </a:pPr>
            <a:r>
              <a:rPr lang="en-US" sz="3600" kern="0" dirty="0" smtClean="0">
                <a:latin typeface="Arial" panose="020B0604020202020204" pitchFamily="34" charset="0"/>
                <a:cs typeface="Arial" panose="020B0604020202020204" pitchFamily="34" charset="0"/>
              </a:rPr>
              <a:t>At this tabling event attendees were taught about the carbon neutrality initiative.</a:t>
            </a:r>
            <a:endParaRPr lang="en-US" sz="2800" kern="0" dirty="0" smtClean="0"/>
          </a:p>
          <a:p>
            <a:pPr marL="0" indent="0">
              <a:buFontTx/>
              <a:buNone/>
              <a:defRPr/>
            </a:pPr>
            <a:endParaRPr lang="en-US" sz="2800" kern="0" dirty="0"/>
          </a:p>
          <a:p>
            <a:pPr marL="0" indent="0">
              <a:buFontTx/>
              <a:buNone/>
              <a:defRPr/>
            </a:pPr>
            <a:endParaRPr lang="en-US" sz="2800" kern="0" dirty="0" smtClean="0"/>
          </a:p>
          <a:p>
            <a:pPr marL="0" indent="0">
              <a:buFontTx/>
              <a:buNone/>
              <a:defRPr/>
            </a:pPr>
            <a:endParaRPr lang="en-US" sz="2800" kern="0" dirty="0"/>
          </a:p>
          <a:p>
            <a:pPr marL="0" indent="0">
              <a:buFontTx/>
              <a:buNone/>
              <a:defRPr/>
            </a:pPr>
            <a:endParaRPr lang="en-US" sz="2800" kern="0" dirty="0" smtClean="0"/>
          </a:p>
          <a:p>
            <a:pPr marL="0" indent="0">
              <a:buFontTx/>
              <a:buNone/>
              <a:defRPr/>
            </a:pPr>
            <a:endParaRPr lang="en-US" sz="2800" kern="0" dirty="0"/>
          </a:p>
          <a:p>
            <a:pPr marL="0" indent="0">
              <a:buFontTx/>
              <a:buNone/>
              <a:defRPr/>
            </a:pPr>
            <a:endParaRPr lang="en-US" sz="2800" kern="0" dirty="0" smtClean="0"/>
          </a:p>
          <a:p>
            <a:pPr marL="0" indent="0">
              <a:buFontTx/>
              <a:buNone/>
              <a:defRPr/>
            </a:pPr>
            <a:endParaRPr lang="en-US" sz="2800" kern="0" dirty="0" smtClean="0"/>
          </a:p>
          <a:p>
            <a:pPr marL="0" indent="0">
              <a:buFontTx/>
              <a:buNone/>
              <a:defRPr/>
            </a:pPr>
            <a:endParaRPr lang="en-US" sz="2800" kern="0" dirty="0"/>
          </a:p>
          <a:p>
            <a:pPr marL="0" indent="0">
              <a:buFontTx/>
              <a:buNone/>
              <a:defRPr/>
            </a:pPr>
            <a:endParaRPr lang="en-US" sz="2800" kern="0" dirty="0" smtClean="0"/>
          </a:p>
          <a:p>
            <a:pPr marL="0" indent="0">
              <a:buFontTx/>
              <a:buNone/>
              <a:defRPr/>
            </a:pPr>
            <a:endParaRPr lang="en-US" sz="2800" kern="0" dirty="0"/>
          </a:p>
        </p:txBody>
      </p:sp>
      <p:sp>
        <p:nvSpPr>
          <p:cNvPr id="28" name="Results Title"/>
          <p:cNvSpPr txBox="1">
            <a:spLocks/>
          </p:cNvSpPr>
          <p:nvPr/>
        </p:nvSpPr>
        <p:spPr bwMode="auto">
          <a:xfrm>
            <a:off x="11100644" y="17548085"/>
            <a:ext cx="6360528" cy="139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smtClean="0">
                <a:solidFill>
                  <a:srgbClr val="00B0F0"/>
                </a:solidFill>
                <a:latin typeface="Arial" pitchFamily="34" charset="0"/>
              </a:rPr>
              <a:t>Student Engagement</a:t>
            </a:r>
            <a:endParaRPr lang="en-US" altLang="en-US" sz="4400" kern="0" dirty="0">
              <a:solidFill>
                <a:srgbClr val="00B0F0"/>
              </a:solidFill>
              <a:latin typeface="Arial" pitchFamily="34" charset="0"/>
            </a:endParaRPr>
          </a:p>
        </p:txBody>
      </p:sp>
      <p:sp>
        <p:nvSpPr>
          <p:cNvPr id="23" name="Materials Body"/>
          <p:cNvSpPr txBox="1">
            <a:spLocks/>
          </p:cNvSpPr>
          <p:nvPr/>
        </p:nvSpPr>
        <p:spPr bwMode="auto">
          <a:xfrm>
            <a:off x="460374" y="21102615"/>
            <a:ext cx="9986791" cy="13980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3600" b="1" kern="0" dirty="0" smtClean="0">
                <a:latin typeface="Arial" panose="020B0604020202020204" pitchFamily="34" charset="0"/>
                <a:cs typeface="Arial" panose="020B0604020202020204" pitchFamily="34" charset="0"/>
              </a:rPr>
              <a:t>Carbon Neutrality Education (Fall):</a:t>
            </a:r>
          </a:p>
          <a:p>
            <a:pPr marL="0" indent="0">
              <a:buFontTx/>
              <a:buNone/>
              <a:defRPr/>
            </a:pPr>
            <a:r>
              <a:rPr lang="en-US" sz="3600" kern="0" dirty="0" smtClean="0">
                <a:latin typeface="Arial" panose="020B0604020202020204" pitchFamily="34" charset="0"/>
                <a:cs typeface="Arial" panose="020B0604020202020204" pitchFamily="34" charset="0"/>
              </a:rPr>
              <a:t>In the fall, the ambassadors were taught by sustainability experts, such as the Vice Chancellor for Resource Management and Planning, to learn about the carbon neutrality initiative and the different sustainability initiatives in UC San Diego as well as the city of San Diego.</a:t>
            </a:r>
          </a:p>
          <a:p>
            <a:pPr marL="0" indent="0">
              <a:buFontTx/>
              <a:buNone/>
              <a:defRPr/>
            </a:pPr>
            <a:endParaRPr lang="en-US" sz="3600" b="1" kern="0" dirty="0">
              <a:latin typeface="Arial" panose="020B0604020202020204" pitchFamily="34" charset="0"/>
              <a:cs typeface="Arial" panose="020B0604020202020204" pitchFamily="34" charset="0"/>
            </a:endParaRPr>
          </a:p>
          <a:p>
            <a:pPr marL="0" indent="0">
              <a:buFontTx/>
              <a:buNone/>
              <a:defRPr/>
            </a:pPr>
            <a:r>
              <a:rPr lang="en-US" sz="3600" b="1" kern="0" dirty="0" smtClean="0">
                <a:latin typeface="Arial" panose="020B0604020202020204" pitchFamily="34" charset="0"/>
                <a:cs typeface="Arial" panose="020B0604020202020204" pitchFamily="34" charset="0"/>
              </a:rPr>
              <a:t>Presentation Preparation (Winter):</a:t>
            </a:r>
          </a:p>
          <a:p>
            <a:pPr marL="0" indent="0">
              <a:buFontTx/>
              <a:buNone/>
              <a:defRPr/>
            </a:pPr>
            <a:r>
              <a:rPr lang="en-US" sz="3600" kern="0" dirty="0" smtClean="0">
                <a:latin typeface="Arial" panose="020B0604020202020204" pitchFamily="34" charset="0"/>
                <a:cs typeface="Arial" panose="020B0604020202020204" pitchFamily="34" charset="0"/>
              </a:rPr>
              <a:t>During Winter quarter, the ambassadors synthesized what they learned from the sustainability experts in the fall  to create a student oriented presentation on carbon neutrality.</a:t>
            </a:r>
          </a:p>
          <a:p>
            <a:pPr marL="0" indent="0">
              <a:buFontTx/>
              <a:buNone/>
              <a:defRPr/>
            </a:pPr>
            <a:endParaRPr lang="en-US" sz="3600" b="1" kern="0" dirty="0" smtClean="0">
              <a:latin typeface="Arial" panose="020B0604020202020204" pitchFamily="34" charset="0"/>
              <a:cs typeface="Arial" panose="020B0604020202020204" pitchFamily="34" charset="0"/>
            </a:endParaRPr>
          </a:p>
          <a:p>
            <a:pPr marL="0" indent="0">
              <a:buFontTx/>
              <a:buNone/>
              <a:defRPr/>
            </a:pPr>
            <a:r>
              <a:rPr lang="en-US" sz="3600" b="1" kern="0" dirty="0" smtClean="0">
                <a:latin typeface="Arial" panose="020B0604020202020204" pitchFamily="34" charset="0"/>
                <a:cs typeface="Arial" panose="020B0604020202020204" pitchFamily="34" charset="0"/>
              </a:rPr>
              <a:t>Student Engagement (Spring):</a:t>
            </a:r>
          </a:p>
          <a:p>
            <a:pPr marL="0" indent="0">
              <a:buFontTx/>
              <a:buNone/>
              <a:defRPr/>
            </a:pPr>
            <a:r>
              <a:rPr lang="en-US" sz="3600" kern="0" dirty="0" smtClean="0">
                <a:latin typeface="Arial" panose="020B0604020202020204" pitchFamily="34" charset="0"/>
                <a:cs typeface="Arial" panose="020B0604020202020204" pitchFamily="34" charset="0"/>
              </a:rPr>
              <a:t>During the spring quarter, ambassadors began presentations, tabling, and hosting events such as Green Talks, as well as promoting the Cool Campus Challenge in order to engage students, staff, and faculty on campus about the carbon neutrality initiative.  </a:t>
            </a:r>
          </a:p>
        </p:txBody>
      </p:sp>
      <p:sp>
        <p:nvSpPr>
          <p:cNvPr id="25" name="Materials Title"/>
          <p:cNvSpPr txBox="1">
            <a:spLocks/>
          </p:cNvSpPr>
          <p:nvPr/>
        </p:nvSpPr>
        <p:spPr bwMode="auto">
          <a:xfrm>
            <a:off x="460374" y="19706220"/>
            <a:ext cx="6585283" cy="139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smtClean="0">
                <a:solidFill>
                  <a:srgbClr val="00B0F0"/>
                </a:solidFill>
                <a:latin typeface="Arial" pitchFamily="34" charset="0"/>
              </a:rPr>
              <a:t>Program Framework</a:t>
            </a:r>
            <a:endParaRPr lang="en-US" altLang="en-US" sz="4400" kern="0" dirty="0">
              <a:solidFill>
                <a:srgbClr val="00B0F0"/>
              </a:solidFill>
              <a:latin typeface="Arial" pitchFamily="34" charset="0"/>
            </a:endParaRPr>
          </a:p>
        </p:txBody>
      </p:sp>
      <p:sp>
        <p:nvSpPr>
          <p:cNvPr id="26" name="Project Goals Body"/>
          <p:cNvSpPr txBox="1">
            <a:spLocks/>
          </p:cNvSpPr>
          <p:nvPr/>
        </p:nvSpPr>
        <p:spPr bwMode="auto">
          <a:xfrm>
            <a:off x="11100644" y="6295179"/>
            <a:ext cx="9970570" cy="1140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None/>
              <a:defRPr/>
            </a:pPr>
            <a:r>
              <a:rPr lang="en-US" altLang="en-US" sz="3600" b="1" dirty="0">
                <a:latin typeface="Arial" panose="020B0604020202020204" pitchFamily="34" charset="0"/>
                <a:cs typeface="Arial" panose="020B0604020202020204" pitchFamily="34" charset="0"/>
              </a:rPr>
              <a:t>Carbon Neutrality Education: </a:t>
            </a:r>
          </a:p>
          <a:p>
            <a:pPr marL="0" indent="0">
              <a:buNone/>
              <a:defRPr/>
            </a:pPr>
            <a:r>
              <a:rPr lang="en-US" altLang="en-US" sz="3600" dirty="0">
                <a:latin typeface="Arial" panose="020B0604020202020204" pitchFamily="34" charset="0"/>
                <a:cs typeface="Arial" panose="020B0604020202020204" pitchFamily="34" charset="0"/>
              </a:rPr>
              <a:t>Educate the sustainability ambassadors on the </a:t>
            </a:r>
            <a:r>
              <a:rPr lang="en-US" altLang="en-US" sz="3600" dirty="0" smtClean="0">
                <a:latin typeface="Arial" panose="020B0604020202020204" pitchFamily="34" charset="0"/>
                <a:cs typeface="Arial" panose="020B0604020202020204" pitchFamily="34" charset="0"/>
              </a:rPr>
              <a:t>carbon </a:t>
            </a:r>
            <a:r>
              <a:rPr lang="en-US" altLang="en-US" sz="3600" dirty="0">
                <a:latin typeface="Arial" panose="020B0604020202020204" pitchFamily="34" charset="0"/>
                <a:cs typeface="Arial" panose="020B0604020202020204" pitchFamily="34" charset="0"/>
              </a:rPr>
              <a:t>n</a:t>
            </a:r>
            <a:r>
              <a:rPr lang="en-US" altLang="en-US" sz="3600" dirty="0" smtClean="0">
                <a:latin typeface="Arial" panose="020B0604020202020204" pitchFamily="34" charset="0"/>
                <a:cs typeface="Arial" panose="020B0604020202020204" pitchFamily="34" charset="0"/>
              </a:rPr>
              <a:t>eutrality </a:t>
            </a:r>
            <a:r>
              <a:rPr lang="en-US" altLang="en-US" sz="3600" dirty="0">
                <a:latin typeface="Arial" panose="020B0604020202020204" pitchFamily="34" charset="0"/>
                <a:cs typeface="Arial" panose="020B0604020202020204" pitchFamily="34" charset="0"/>
              </a:rPr>
              <a:t>i</a:t>
            </a:r>
            <a:r>
              <a:rPr lang="en-US" altLang="en-US" sz="3600" dirty="0" smtClean="0">
                <a:latin typeface="Arial" panose="020B0604020202020204" pitchFamily="34" charset="0"/>
                <a:cs typeface="Arial" panose="020B0604020202020204" pitchFamily="34" charset="0"/>
              </a:rPr>
              <a:t>nitiative </a:t>
            </a:r>
            <a:r>
              <a:rPr lang="en-US" altLang="en-US" sz="3600" dirty="0">
                <a:latin typeface="Arial" panose="020B0604020202020204" pitchFamily="34" charset="0"/>
                <a:cs typeface="Arial" panose="020B0604020202020204" pitchFamily="34" charset="0"/>
              </a:rPr>
              <a:t>as well as other sustainability initiatives at UC San Diego and the City of San Diego.</a:t>
            </a:r>
          </a:p>
          <a:p>
            <a:pPr marL="0" indent="0">
              <a:buNone/>
              <a:defRPr/>
            </a:pPr>
            <a:endParaRPr lang="en-US" altLang="en-US" sz="3600" b="1" dirty="0" smtClean="0">
              <a:latin typeface="Arial" panose="020B0604020202020204" pitchFamily="34" charset="0"/>
              <a:cs typeface="Arial" panose="020B0604020202020204" pitchFamily="34" charset="0"/>
            </a:endParaRPr>
          </a:p>
          <a:p>
            <a:pPr marL="0" indent="0">
              <a:buNone/>
              <a:defRPr/>
            </a:pPr>
            <a:r>
              <a:rPr lang="en-US" altLang="en-US" sz="3600" b="1" dirty="0" smtClean="0">
                <a:latin typeface="Arial" panose="020B0604020202020204" pitchFamily="34" charset="0"/>
                <a:cs typeface="Arial" panose="020B0604020202020204" pitchFamily="34" charset="0"/>
              </a:rPr>
              <a:t>Presentation and Events:</a:t>
            </a:r>
          </a:p>
          <a:p>
            <a:pPr marL="0" indent="0">
              <a:buNone/>
              <a:defRPr/>
            </a:pPr>
            <a:r>
              <a:rPr lang="en-US" altLang="en-US" sz="3600" dirty="0" smtClean="0">
                <a:latin typeface="Arial" panose="020B0604020202020204" pitchFamily="34" charset="0"/>
                <a:cs typeface="Arial" panose="020B0604020202020204" pitchFamily="34" charset="0"/>
              </a:rPr>
              <a:t>Engage students, staff, and faculty on campus about the carbon neutrality initiative and ways to be more sustainable with in-class presentations, tabling, and other events such as Green Talks.</a:t>
            </a:r>
            <a:endParaRPr lang="en-US" altLang="en-US" sz="3600" dirty="0">
              <a:latin typeface="Arial" panose="020B0604020202020204" pitchFamily="34" charset="0"/>
              <a:cs typeface="Arial" panose="020B0604020202020204" pitchFamily="34" charset="0"/>
            </a:endParaRPr>
          </a:p>
          <a:p>
            <a:pPr marL="0" indent="0">
              <a:buNone/>
              <a:defRPr/>
            </a:pPr>
            <a:endParaRPr lang="en-US" altLang="en-US" sz="3600" b="1" dirty="0" smtClean="0">
              <a:latin typeface="Arial" panose="020B0604020202020204" pitchFamily="34" charset="0"/>
              <a:cs typeface="Arial" panose="020B0604020202020204" pitchFamily="34" charset="0"/>
            </a:endParaRPr>
          </a:p>
          <a:p>
            <a:pPr marL="0" indent="0">
              <a:buNone/>
              <a:defRPr/>
            </a:pPr>
            <a:r>
              <a:rPr lang="en-US" altLang="en-US" sz="3600" b="1" dirty="0" smtClean="0">
                <a:latin typeface="Arial" panose="020B0604020202020204" pitchFamily="34" charset="0"/>
                <a:cs typeface="Arial" panose="020B0604020202020204" pitchFamily="34" charset="0"/>
              </a:rPr>
              <a:t>Communication and Leadership Training:</a:t>
            </a:r>
          </a:p>
          <a:p>
            <a:pPr marL="0" indent="0">
              <a:buNone/>
              <a:defRPr/>
            </a:pPr>
            <a:r>
              <a:rPr lang="en-US" altLang="en-US" sz="3600" dirty="0" smtClean="0">
                <a:latin typeface="Arial" panose="020B0604020202020204" pitchFamily="34" charset="0"/>
                <a:cs typeface="Arial" panose="020B0604020202020204" pitchFamily="34" charset="0"/>
              </a:rPr>
              <a:t>Work with the ambassadors during winter quarter to prepare a student oriented presentation on the carbon neutrality initiative that is engaging as well as informative while also learning useful presentation skills.</a:t>
            </a:r>
          </a:p>
          <a:p>
            <a:pPr marL="0" indent="0">
              <a:buNone/>
              <a:defRPr/>
            </a:pPr>
            <a:endParaRPr lang="en-US" altLang="en-US" sz="3600" dirty="0">
              <a:latin typeface="Arial" panose="020B0604020202020204" pitchFamily="34" charset="0"/>
              <a:cs typeface="Arial" panose="020B0604020202020204" pitchFamily="34" charset="0"/>
            </a:endParaRPr>
          </a:p>
          <a:p>
            <a:pPr marL="0" indent="0">
              <a:buFontTx/>
              <a:buNone/>
              <a:defRPr/>
            </a:pPr>
            <a:endParaRPr lang="en-US" sz="3600" kern="0" dirty="0">
              <a:latin typeface="Arial" panose="020B0604020202020204" pitchFamily="34" charset="0"/>
              <a:cs typeface="Arial" panose="020B0604020202020204" pitchFamily="34" charset="0"/>
            </a:endParaRPr>
          </a:p>
          <a:p>
            <a:pPr marL="0" indent="0">
              <a:buFontTx/>
              <a:buNone/>
              <a:defRPr/>
            </a:pPr>
            <a:endParaRPr lang="en-US" sz="2800" kern="0" dirty="0" smtClean="0"/>
          </a:p>
        </p:txBody>
      </p:sp>
      <p:sp>
        <p:nvSpPr>
          <p:cNvPr id="27" name="Project Goals Title"/>
          <p:cNvSpPr txBox="1">
            <a:spLocks/>
          </p:cNvSpPr>
          <p:nvPr/>
        </p:nvSpPr>
        <p:spPr bwMode="auto">
          <a:xfrm>
            <a:off x="11093117" y="4943396"/>
            <a:ext cx="9201150" cy="111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smtClean="0">
                <a:solidFill>
                  <a:srgbClr val="00B0F0"/>
                </a:solidFill>
                <a:latin typeface="Arial" pitchFamily="34" charset="0"/>
              </a:rPr>
              <a:t>Project Goals</a:t>
            </a:r>
            <a:endParaRPr lang="en-US" altLang="en-US" sz="4400" kern="0" dirty="0">
              <a:solidFill>
                <a:srgbClr val="00B0F0"/>
              </a:solidFill>
              <a:latin typeface="Arial" pitchFamily="34" charset="0"/>
            </a:endParaRPr>
          </a:p>
        </p:txBody>
      </p:sp>
      <p:sp>
        <p:nvSpPr>
          <p:cNvPr id="8" name="Introduction Body"/>
          <p:cNvSpPr>
            <a:spLocks noGrp="1"/>
          </p:cNvSpPr>
          <p:nvPr>
            <p:ph sz="half" idx="2"/>
          </p:nvPr>
        </p:nvSpPr>
        <p:spPr>
          <a:xfrm>
            <a:off x="460375" y="6295179"/>
            <a:ext cx="9986790" cy="5498718"/>
          </a:xfrm>
        </p:spPr>
        <p:txBody>
          <a:bodyPr/>
          <a:lstStyle/>
          <a:p>
            <a:pPr marL="0" indent="0">
              <a:buNone/>
            </a:pPr>
            <a:r>
              <a:rPr lang="en-US" sz="3600" dirty="0" smtClean="0">
                <a:latin typeface="Arial" panose="020B0604020202020204" pitchFamily="34" charset="0"/>
                <a:cs typeface="Arial" panose="020B0604020202020204" pitchFamily="34" charset="0"/>
              </a:rPr>
              <a:t>The Sustainability Ambassadors Program consists of nine UC San Diego Students who educate others about what </a:t>
            </a:r>
            <a:r>
              <a:rPr lang="en-US" sz="3600" dirty="0" smtClean="0">
                <a:latin typeface="Arial" panose="020B0604020202020204" pitchFamily="34" charset="0"/>
                <a:cs typeface="Arial" panose="020B0604020202020204" pitchFamily="34" charset="0"/>
              </a:rPr>
              <a:t>the carbon neutrality initiative </a:t>
            </a:r>
            <a:r>
              <a:rPr lang="en-US" sz="3600" dirty="0" smtClean="0">
                <a:latin typeface="Arial" panose="020B0604020202020204" pitchFamily="34" charset="0"/>
                <a:cs typeface="Arial" panose="020B0604020202020204" pitchFamily="34" charset="0"/>
              </a:rPr>
              <a:t>is as well as ways that people can become more involved to help the UC system, and specifically UC San Diego, reach its carbon neutrality goals through in-class presentations, tabling, and the Cool Campus Challenge. </a:t>
            </a:r>
          </a:p>
        </p:txBody>
      </p:sp>
      <p:sp>
        <p:nvSpPr>
          <p:cNvPr id="7" name="Introduction Title"/>
          <p:cNvSpPr>
            <a:spLocks noGrp="1"/>
          </p:cNvSpPr>
          <p:nvPr>
            <p:ph type="body" idx="1"/>
          </p:nvPr>
        </p:nvSpPr>
        <p:spPr>
          <a:xfrm>
            <a:off x="651975" y="4956424"/>
            <a:ext cx="9201150" cy="1110099"/>
          </a:xfrm>
        </p:spPr>
        <p:txBody>
          <a:bodyPr/>
          <a:lstStyle/>
          <a:p>
            <a:r>
              <a:rPr lang="en-US" altLang="en-US" sz="4400" dirty="0" smtClean="0">
                <a:solidFill>
                  <a:srgbClr val="00B0F0"/>
                </a:solidFill>
                <a:latin typeface="Arial" pitchFamily="34" charset="0"/>
              </a:rPr>
              <a:t>Introduction</a:t>
            </a:r>
            <a:endParaRPr lang="en-US" altLang="en-US" sz="4400" dirty="0">
              <a:solidFill>
                <a:srgbClr val="00B0F0"/>
              </a:solidFill>
              <a:latin typeface="Arial" pitchFamily="34" charset="0"/>
            </a:endParaRPr>
          </a:p>
        </p:txBody>
      </p:sp>
      <p:sp>
        <p:nvSpPr>
          <p:cNvPr id="2" name="Rectangle 1"/>
          <p:cNvSpPr/>
          <p:nvPr/>
        </p:nvSpPr>
        <p:spPr bwMode="auto">
          <a:xfrm>
            <a:off x="0" y="533399"/>
            <a:ext cx="32918400" cy="3715513"/>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6600" b="0" i="0" u="none" strike="noStrike" cap="none" normalizeH="0" baseline="0" dirty="0" smtClean="0">
                <a:ln>
                  <a:noFill/>
                </a:ln>
                <a:solidFill>
                  <a:srgbClr val="FFFF00"/>
                </a:solidFill>
                <a:effectLst/>
                <a:latin typeface="+mj-lt"/>
                <a:ea typeface="ＭＳ Ｐゴシック" charset="0"/>
              </a:rPr>
              <a:t>										</a:t>
            </a:r>
            <a:endParaRPr kumimoji="0" lang="en-US" sz="8000" b="0" i="0" u="none" strike="noStrike" cap="none" normalizeH="0" dirty="0" smtClean="0">
              <a:ln>
                <a:noFill/>
              </a:ln>
              <a:solidFill>
                <a:schemeClr val="accent3"/>
              </a:solidFill>
              <a:effectLst/>
              <a:latin typeface="+mj-lt"/>
              <a:ea typeface="ＭＳ Ｐゴシック"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dirty="0">
              <a:ln>
                <a:noFill/>
              </a:ln>
              <a:solidFill>
                <a:schemeClr val="tx1"/>
              </a:solidFill>
              <a:effectLst/>
              <a:latin typeface="+mj-lt"/>
              <a:ea typeface="ＭＳ Ｐゴシック" charset="0"/>
            </a:endParaRPr>
          </a:p>
        </p:txBody>
      </p:sp>
      <p:sp>
        <p:nvSpPr>
          <p:cNvPr id="3" name="Rectangle 2"/>
          <p:cNvSpPr/>
          <p:nvPr/>
        </p:nvSpPr>
        <p:spPr bwMode="auto">
          <a:xfrm>
            <a:off x="0" y="42214800"/>
            <a:ext cx="32918400" cy="1676400"/>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Times New Roman" charset="0"/>
              <a:ea typeface="ＭＳ Ｐゴシック" charset="0"/>
            </a:endParaRPr>
          </a:p>
        </p:txBody>
      </p:sp>
      <p:pic>
        <p:nvPicPr>
          <p:cNvPr id="1028" name="Picture 4" descr="https://lh4.googleusercontent.com/-EqPsRK-dPiWkmdVqHXKSy8CXLpl5FfRnQXQvzvutogDULFWdS-7Ln2n11Evao6kT9mlM18uOeXQXpZXXoujFvlz_yEKtxjiervtWjVGDWsAnclW8t8FdvOWrulRYuwWOb_vfiuJQV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3745" y="548639"/>
            <a:ext cx="3745991" cy="37459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13876" y="1778415"/>
            <a:ext cx="5359631" cy="1107996"/>
          </a:xfrm>
          <a:prstGeom prst="rect">
            <a:avLst/>
          </a:prstGeom>
          <a:noFill/>
        </p:spPr>
        <p:txBody>
          <a:bodyPr wrap="square" rtlCol="0">
            <a:spAutoFit/>
          </a:bodyPr>
          <a:lstStyle/>
          <a:p>
            <a:r>
              <a:rPr lang="en-US" sz="6600" dirty="0" smtClean="0">
                <a:solidFill>
                  <a:schemeClr val="accent3"/>
                </a:solidFill>
              </a:rPr>
              <a:t>Carmen Lopez</a:t>
            </a:r>
            <a:endParaRPr lang="en-US" sz="6600" dirty="0">
              <a:solidFill>
                <a:schemeClr val="accent3"/>
              </a:solidFill>
            </a:endParaRPr>
          </a:p>
        </p:txBody>
      </p:sp>
      <p:sp>
        <p:nvSpPr>
          <p:cNvPr id="13" name="TextBox 12"/>
          <p:cNvSpPr txBox="1"/>
          <p:nvPr/>
        </p:nvSpPr>
        <p:spPr>
          <a:xfrm>
            <a:off x="5316693" y="2825295"/>
            <a:ext cx="22285010" cy="1107996"/>
          </a:xfrm>
          <a:prstGeom prst="rect">
            <a:avLst/>
          </a:prstGeom>
          <a:noFill/>
        </p:spPr>
        <p:txBody>
          <a:bodyPr wrap="square" rtlCol="0">
            <a:spAutoFit/>
          </a:bodyPr>
          <a:lstStyle/>
          <a:p>
            <a:r>
              <a:rPr lang="en-US" sz="6600" dirty="0" smtClean="0">
                <a:solidFill>
                  <a:schemeClr val="accent3"/>
                </a:solidFill>
              </a:rPr>
              <a:t>University of California Carbon Neutrality Initiative Fellowship</a:t>
            </a:r>
            <a:endParaRPr lang="en-US" sz="6600" dirty="0">
              <a:solidFill>
                <a:schemeClr val="accent3"/>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933" y="12528037"/>
            <a:ext cx="9811233" cy="735842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71243" y="16210166"/>
            <a:ext cx="10904603" cy="569462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374" y="35025897"/>
            <a:ext cx="10467830" cy="5088528"/>
          </a:xfrm>
          <a:prstGeom prst="rect">
            <a:avLst/>
          </a:prstGeom>
        </p:spPr>
      </p:pic>
      <p:sp>
        <p:nvSpPr>
          <p:cNvPr id="2050" name="AutoShape 12" descr="Image result for uc san diego logo transpar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 name="TextBox 2050"/>
          <p:cNvSpPr txBox="1"/>
          <p:nvPr/>
        </p:nvSpPr>
        <p:spPr>
          <a:xfrm>
            <a:off x="460375" y="42497349"/>
            <a:ext cx="11641394" cy="1015663"/>
          </a:xfrm>
          <a:prstGeom prst="rect">
            <a:avLst/>
          </a:prstGeom>
          <a:noFill/>
        </p:spPr>
        <p:txBody>
          <a:bodyPr wrap="square" rtlCol="0">
            <a:spAutoFit/>
          </a:bodyPr>
          <a:lstStyle/>
          <a:p>
            <a:r>
              <a:rPr lang="en-US" sz="6000" dirty="0" smtClean="0">
                <a:solidFill>
                  <a:schemeClr val="bg1"/>
                </a:solidFill>
              </a:rPr>
              <a:t>University of California San Diego</a:t>
            </a:r>
            <a:endParaRPr lang="en-US" sz="6000" dirty="0">
              <a:solidFill>
                <a:schemeClr val="bg1"/>
              </a:solidFill>
            </a:endParaRPr>
          </a:p>
        </p:txBody>
      </p:sp>
      <p:sp>
        <p:nvSpPr>
          <p:cNvPr id="5" name="TextBox 4"/>
          <p:cNvSpPr txBox="1"/>
          <p:nvPr/>
        </p:nvSpPr>
        <p:spPr>
          <a:xfrm>
            <a:off x="7700081" y="512802"/>
            <a:ext cx="17518235" cy="1446550"/>
          </a:xfrm>
          <a:prstGeom prst="rect">
            <a:avLst/>
          </a:prstGeom>
          <a:noFill/>
        </p:spPr>
        <p:txBody>
          <a:bodyPr wrap="square" rtlCol="0">
            <a:spAutoFit/>
          </a:bodyPr>
          <a:lstStyle/>
          <a:p>
            <a:r>
              <a:rPr lang="en-US" sz="8800" dirty="0" smtClean="0">
                <a:solidFill>
                  <a:schemeClr val="bg1"/>
                </a:solidFill>
              </a:rPr>
              <a:t>Sustainability Ambassadors Program</a:t>
            </a:r>
            <a:endParaRPr lang="en-US" sz="88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4704</TotalTime>
  <Words>823</Words>
  <Application>Microsoft Office PowerPoint</Application>
  <PresentationFormat>Custom</PresentationFormat>
  <Paragraphs>72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PGothic</vt:lpstr>
      <vt:lpstr>MS PGothic</vt:lpstr>
      <vt:lpstr>Arial</vt:lpstr>
      <vt:lpstr>Times New Roman</vt:lpstr>
      <vt:lpstr>Default Design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dc:creator>
  <cp:lastModifiedBy>Carmen Lopez</cp:lastModifiedBy>
  <cp:revision>208</cp:revision>
  <dcterms:created xsi:type="dcterms:W3CDTF">2006-06-24T22:40:56Z</dcterms:created>
  <dcterms:modified xsi:type="dcterms:W3CDTF">2019-06-08T03:26:58Z</dcterms:modified>
</cp:coreProperties>
</file>